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6" r:id="rId4"/>
    <p:sldMasterId id="2147483727" r:id="rId5"/>
    <p:sldMasterId id="2147483728" r:id="rId6"/>
    <p:sldMasterId id="214748372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IBM Plex Sans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BMPlexSansMedium-bold.fntdata"/><Relationship Id="rId27" Type="http://schemas.openxmlformats.org/officeDocument/2006/relationships/font" Target="fonts/IBMPlexSans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Medium-italic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HelveticaNeue-regular.fntdata"/><Relationship Id="rId30" Type="http://schemas.openxmlformats.org/officeDocument/2006/relationships/font" Target="fonts/IBMPlexSansMedium-boldItalic.fntdata"/><Relationship Id="rId11" Type="http://schemas.openxmlformats.org/officeDocument/2006/relationships/slide" Target="slides/slide3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2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5.xml"/><Relationship Id="rId35" Type="http://schemas.openxmlformats.org/officeDocument/2006/relationships/font" Target="fonts/IBMPlexSansSemiBold-regular.fntdata"/><Relationship Id="rId12" Type="http://schemas.openxmlformats.org/officeDocument/2006/relationships/slide" Target="slides/slide4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7.xml"/><Relationship Id="rId37" Type="http://schemas.openxmlformats.org/officeDocument/2006/relationships/font" Target="fonts/IBMPlexSansSemiBold-italic.fntdata"/><Relationship Id="rId14" Type="http://schemas.openxmlformats.org/officeDocument/2006/relationships/slide" Target="slides/slide6.xml"/><Relationship Id="rId36" Type="http://schemas.openxmlformats.org/officeDocument/2006/relationships/font" Target="fonts/IBMPlexSansSemiBold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38" Type="http://schemas.openxmlformats.org/officeDocument/2006/relationships/font" Target="fonts/IBMPlexSansSemiBold-boldItalic.fntdata"/><Relationship Id="rId19" Type="http://schemas.openxmlformats.org/officeDocument/2006/relationships/font" Target="fonts/IBMPlexSans-regular.fntdata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ffc048c50_0_5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57" name="Google Shape;557;g13ffc048c50_0_55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5fb4ebf68_1_103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9" name="Google Shape;499;gd5fb4ebf68_1_103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ffc048c50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3ffc048c5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ffc048c50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3ffc048c50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ffc048c50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3ffc048c50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ffc048c50_0_2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3ffc048c50_0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ffc048c50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3ffc048c50_0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ffc048c50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13ffc048c50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4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5" Type="http://schemas.openxmlformats.org/officeDocument/2006/relationships/image" Target="../media/image34.png"/><Relationship Id="rId1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65.png"/><Relationship Id="rId13" Type="http://schemas.openxmlformats.org/officeDocument/2006/relationships/image" Target="../media/image25.png"/><Relationship Id="rId1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5" Type="http://schemas.openxmlformats.org/officeDocument/2006/relationships/image" Target="../media/image26.png"/><Relationship Id="rId1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4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.png"/><Relationship Id="rId3" Type="http://schemas.openxmlformats.org/officeDocument/2006/relationships/image" Target="../media/image4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png"/><Relationship Id="rId3" Type="http://schemas.openxmlformats.org/officeDocument/2006/relationships/image" Target="../media/image4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4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6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130" name="Google Shape;130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205" name="Google Shape;205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210" name="Google Shape;210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3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3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3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53" name="Google Shape;253;p3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254" name="Google Shape;254;p3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4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1" name="Google Shape;281;p4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3" name="Google Shape;283;p4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7" name="Google Shape;28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1" name="Google Shape;29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 2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93" name="Google Shape;293;p4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7"/>
          <p:cNvSpPr txBox="1"/>
          <p:nvPr>
            <p:ph idx="12" type="sldNum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6" name="Google Shape;306;p5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7" name="Google Shape;3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2" name="Google Shape;31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6" name="Google Shape;316;p5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5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9" name="Google Shape;31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5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p5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5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p5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8" name="Google Shape;328;p5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9" name="Google Shape;329;p5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5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2" name="Google Shape;332;p5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3" name="Google Shape;333;p5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4" name="Google Shape;334;p5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5" name="Google Shape;335;p5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6" name="Google Shape;336;p5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5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8" name="Google Shape;338;p5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9" name="Google Shape;339;p5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0" name="Google Shape;340;p5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1" name="Google Shape;341;p5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2" name="Google Shape;342;p5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3" name="Google Shape;34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7" name="Google Shape;347;p5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9" name="Google Shape;349;p5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0" name="Google Shape;350;p5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1" name="Google Shape;351;p5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2" name="Google Shape;352;p5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3" name="Google Shape;353;p5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4" name="Google Shape;354;p5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5" name="Google Shape;355;p5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6" name="Google Shape;356;p5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7" name="Google Shape;357;p5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8" name="Google Shape;358;p5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9" name="Google Shape;35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3" name="Google Shape;363;p5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5" name="Google Shape;36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8" name="Google Shape;368;p5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0" name="Google Shape;37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4" name="Google Shape;374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8" name="Google Shape;37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2" name="Google Shape;38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7" name="Google Shape;387;p6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2" name="Google Shape;392;p6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p6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2" name="Google Shape;402;p6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0" name="Google Shape;410;p6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4" name="Google Shape;414;p6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15" name="Google Shape;4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9" name="Google Shape;4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21" name="Google Shape;4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5" name="Google Shape;4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1" name="Google Shape;4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6" name="Google Shape;436;p7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7" name="Google Shape;437;p7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8" name="Google Shape;438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451" name="Google Shape;451;p7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452" name="Google Shape;452;p7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7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7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6" name="Google Shape;456;p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459" name="Google Shape;459;p76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460" name="Google Shape;460;p7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1" name="Google Shape;461;p7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7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4" name="Google Shape;464;p7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5" name="Google Shape;46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8" name="Google Shape;468;p78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9" name="Google Shape;469;p7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0" name="Google Shape;470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1" name="Google Shape;471;p7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4" name="Google Shape;474;p79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5" name="Google Shape;475;p7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6" name="Google Shape;476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7" name="Google Shape;477;p7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0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80" name="Google Shape;480;p80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481" name="Google Shape;481;p8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8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5" name="Google Shape;485;p81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486" name="Google Shape;486;p8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9" name="Google Shape;489;p8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20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ozon.ru/citilink.ri/telegram" TargetMode="External"/><Relationship Id="rId4" Type="http://schemas.openxmlformats.org/officeDocument/2006/relationships/hyperlink" Target="http://ozon.ru/citilink.ri/telegram" TargetMode="External"/><Relationship Id="rId5" Type="http://schemas.openxmlformats.org/officeDocument/2006/relationships/hyperlink" Target="http://ozon.ru/citilink.ri/telegram" TargetMode="External"/><Relationship Id="rId6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mail.ru" TargetMode="External"/><Relationship Id="rId4" Type="http://schemas.openxmlformats.org/officeDocument/2006/relationships/hyperlink" Target="http://mail.ru" TargetMode="External"/><Relationship Id="rId5" Type="http://schemas.openxmlformats.org/officeDocument/2006/relationships/hyperlink" Target="https://www.mindmeister.com/ru/1467198486?t=CrJbwGJi2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95" name="Google Shape;495;p83"/>
          <p:cNvSpPr txBox="1"/>
          <p:nvPr>
            <p:ph idx="1" type="subTitle"/>
          </p:nvPr>
        </p:nvSpPr>
        <p:spPr>
          <a:xfrm>
            <a:off x="540000" y="2775850"/>
            <a:ext cx="3852000" cy="195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accent2"/>
                </a:solidFill>
              </a:rPr>
              <a:t>Семинар 1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accent2"/>
                </a:solidFill>
              </a:rPr>
              <a:t>Формирование гипотез и их скоринг на основе данных</a:t>
            </a:r>
            <a:endParaRPr sz="9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96" name="Google Shape;4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2"/>
          <p:cNvSpPr txBox="1"/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560" name="Google Shape;560;p92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 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Выберите любой  продукт. Например: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 продукт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ozon.ru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citilink.ru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telegram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бы ключевые метрики вы выделили? Опишите почему  вы выбрали именно их и можно ли их измерить  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Сформулируйте 5-10 гипотез для выбранного продукта </a:t>
            </a:r>
            <a:endParaRPr sz="1300">
              <a:solidFill>
                <a:srgbClr val="3F5368"/>
              </a:solidFill>
              <a:highlight>
                <a:srgbClr val="F4F5FA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1" name="Google Shape;56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84"/>
          <p:cNvSpPr txBox="1"/>
          <p:nvPr/>
        </p:nvSpPr>
        <p:spPr>
          <a:xfrm>
            <a:off x="450548" y="1436950"/>
            <a:ext cx="75987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гипотез и их скоринг на основе данных</a:t>
            </a:r>
            <a:endParaRPr b="1" sz="4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6" name="Google Shape;506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5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3" name="Google Shape;513;p85"/>
          <p:cNvSpPr txBox="1"/>
          <p:nvPr/>
        </p:nvSpPr>
        <p:spPr>
          <a:xfrm>
            <a:off x="540000" y="1168500"/>
            <a:ext cx="52443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💡"/>
            </a:pPr>
            <a:r>
              <a:rPr lang="ru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Подходы к формированию гипотез.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514" name="Google Shape;51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6"/>
          <p:cNvSpPr txBox="1"/>
          <p:nvPr>
            <p:ph idx="1" type="body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Обсудим задания для работы в сессионных залах.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Начнём работу в группах.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Обсудим результаты.</a:t>
            </a:r>
            <a:endParaRPr/>
          </a:p>
        </p:txBody>
      </p:sp>
      <p:sp>
        <p:nvSpPr>
          <p:cNvPr id="520" name="Google Shape;520;p86"/>
          <p:cNvSpPr txBox="1"/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t/>
            </a:r>
            <a:endParaRPr i="0" sz="3300" u="none" cap="none" strike="noStrike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i="0" lang="ru" sz="3300" u="none" cap="none" strike="noStrike">
                <a:solidFill>
                  <a:srgbClr val="000000"/>
                </a:solidFill>
              </a:rPr>
              <a:t>План </a:t>
            </a:r>
            <a:br>
              <a:rPr i="0" lang="ru" sz="3300" u="none" cap="none" strike="noStrike">
                <a:solidFill>
                  <a:srgbClr val="000000"/>
                </a:solidFill>
              </a:rPr>
            </a:br>
            <a:r>
              <a:rPr i="0" lang="ru" sz="3300" u="none" cap="none" strike="noStrike">
                <a:solidFill>
                  <a:srgbClr val="000000"/>
                </a:solidFill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7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87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 sz="1100"/>
          </a:p>
        </p:txBody>
      </p:sp>
      <p:sp>
        <p:nvSpPr>
          <p:cNvPr id="527" name="Google Shape;527;p87"/>
          <p:cNvSpPr txBox="1"/>
          <p:nvPr/>
        </p:nvSpPr>
        <p:spPr>
          <a:xfrm>
            <a:off x="519600" y="1331363"/>
            <a:ext cx="80931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BM Plex Sans"/>
              <a:buChar char="●"/>
            </a:pPr>
            <a:r>
              <a:rPr i="0" lang="ru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Сформулировать представление о последовательной работе по запуску </a:t>
            </a: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А/Б теста на этапе генерации гипотез</a:t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19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BM Plex Sans"/>
              <a:buChar char="●"/>
            </a:pPr>
            <a:r>
              <a:rPr i="0" lang="ru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Выявить слабые места в </a:t>
            </a: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при формировании гипотез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3d835945dc90efcfaea733d7cbb1d7b.jpg" id="532" name="Google Shape;53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103" y="519828"/>
            <a:ext cx="4332444" cy="4332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8"/>
          <p:cNvSpPr txBox="1"/>
          <p:nvPr/>
        </p:nvSpPr>
        <p:spPr>
          <a:xfrm>
            <a:off x="473981" y="417225"/>
            <a:ext cx="8644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будем работать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4" name="Google Shape;534;p88"/>
          <p:cNvSpPr txBox="1"/>
          <p:nvPr/>
        </p:nvSpPr>
        <p:spPr>
          <a:xfrm>
            <a:off x="473981" y="903000"/>
            <a:ext cx="3756600" cy="3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Делимся на две группы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Выбираем капитана (капитан должен шерить экран или распределить работу внутри своей группы).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задания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Р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аботаем в группах в одном пространстве.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Обсуждаем результаты с каждой группой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9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89"/>
          <p:cNvSpPr txBox="1"/>
          <p:nvPr/>
        </p:nvSpPr>
        <p:spPr>
          <a:xfrm>
            <a:off x="433525" y="297213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IBM Plex Sans"/>
                <a:ea typeface="IBM Plex Sans"/>
                <a:cs typeface="IBM Plex Sans"/>
                <a:sym typeface="IBM Plex Sans"/>
              </a:rPr>
              <a:t>Задание</a:t>
            </a:r>
            <a:r>
              <a:rPr i="0" lang="ru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i="0" sz="3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1" name="Google Shape;541;p89"/>
          <p:cNvSpPr txBox="1"/>
          <p:nvPr/>
        </p:nvSpPr>
        <p:spPr>
          <a:xfrm>
            <a:off x="1338925" y="2051975"/>
            <a:ext cx="60054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arenR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3-5 ключевых метрик для следующих продуктов вы бы выбрали и почему?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-Главной</a:t>
            </a:r>
            <a:r>
              <a:rPr lang="ru" sz="16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6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Mail.ru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Приложение Delivery club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OKKO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</a:t>
            </a:r>
            <a:r>
              <a:rPr lang="ru" sz="16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Vkontakte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Geekbrains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0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0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Tips &amp; Tricks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90"/>
          <p:cNvSpPr txBox="1"/>
          <p:nvPr/>
        </p:nvSpPr>
        <p:spPr>
          <a:xfrm>
            <a:off x="519600" y="1556250"/>
            <a:ext cx="78558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6035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Распределить работу на старте между всеми членами команды.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035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сложных заданиях </a:t>
            </a:r>
            <a:r>
              <a:rPr lang="ru" sz="19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шерить свой экран </a:t>
            </a:r>
            <a:r>
              <a:rPr lang="ru" sz="1900">
                <a:latin typeface="IBM Plex Sans"/>
                <a:ea typeface="IBM Plex Sans"/>
                <a:cs typeface="IBM Plex Sans"/>
                <a:sym typeface="IBM Plex Sans"/>
              </a:rPr>
              <a:t>для</a:t>
            </a: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команды.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035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Ориентироваться в подсказках интерфейсов.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0350" lvl="0" marL="254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i="0" lang="ru" sz="1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Быть собранными и сосредоточенными.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1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91"/>
          <p:cNvSpPr txBox="1"/>
          <p:nvPr/>
        </p:nvSpPr>
        <p:spPr>
          <a:xfrm>
            <a:off x="2816349" y="1616031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Подводим </a:t>
            </a:r>
            <a:r>
              <a:rPr lang="ru" sz="3000"/>
              <a:t>итоги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